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45"/>
  </p:notesMasterIdLst>
  <p:handoutMasterIdLst>
    <p:handoutMasterId r:id="rId46"/>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3" r:id="rId30"/>
    <p:sldId id="1675" r:id="rId31"/>
    <p:sldId id="1681" r:id="rId32"/>
    <p:sldId id="1694" r:id="rId33"/>
    <p:sldId id="1683" r:id="rId34"/>
    <p:sldId id="1684" r:id="rId35"/>
    <p:sldId id="1686" r:id="rId36"/>
    <p:sldId id="1689" r:id="rId37"/>
    <p:sldId id="1691" r:id="rId38"/>
    <p:sldId id="1695" r:id="rId39"/>
    <p:sldId id="1696" r:id="rId40"/>
    <p:sldId id="1697" r:id="rId41"/>
    <p:sldId id="1705" r:id="rId42"/>
    <p:sldId id="1702" r:id="rId43"/>
    <p:sldId id="1699" r:id="rId44"/>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Azure Machine Learning" id="{29ABD015-BA1A-4B44-B123-BA56FC7BCB4C}">
          <p14:sldIdLst>
            <p14:sldId id="1693"/>
            <p14:sldId id="1675"/>
            <p14:sldId id="1681"/>
            <p14:sldId id="1694"/>
            <p14:sldId id="1683"/>
            <p14:sldId id="1684"/>
            <p14:sldId id="1686"/>
            <p14:sldId id="1689"/>
            <p14:sldId id="1691"/>
          </p14:sldIdLst>
        </p14:section>
        <p14:section name="Using TDSP with AML" id="{8960E75B-EF8C-464B-9187-54B76A35742E}">
          <p14:sldIdLst>
            <p14:sldId id="1695"/>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99FF66"/>
    <a:srgbClr val="66FF99"/>
    <a:srgbClr val="E6E6E6"/>
    <a:srgbClr val="339966"/>
    <a:srgbClr val="008080"/>
    <a:srgbClr val="107C1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7624" autoAdjust="0"/>
  </p:normalViewPr>
  <p:slideViewPr>
    <p:cSldViewPr>
      <p:cViewPr varScale="1">
        <p:scale>
          <a:sx n="84" d="100"/>
          <a:sy n="84" d="100"/>
        </p:scale>
        <p:origin x="20" y="72"/>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40" d="100"/>
        <a:sy n="140" d="100"/>
      </p:scale>
      <p:origin x="0" y="-19908"/>
    </p:cViewPr>
  </p:sorterViewPr>
  <p:notesViewPr>
    <p:cSldViewPr showGuides="1">
      <p:cViewPr varScale="1">
        <p:scale>
          <a:sx n="88" d="100"/>
          <a:sy n="88" d="100"/>
        </p:scale>
        <p:origin x="382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13657-7A6A-4C8E-96A3-32B0D779FC52}" type="doc">
      <dgm:prSet loTypeId="urn:microsoft.com/office/officeart/2005/8/layout/cycle6" loCatId="cycle" qsTypeId="urn:microsoft.com/office/officeart/2005/8/quickstyle/simple1" qsCatId="simple" csTypeId="urn:microsoft.com/office/officeart/2005/8/colors/colorful4" csCatId="colorful" phldr="1"/>
      <dgm:spPr/>
      <dgm:t>
        <a:bodyPr/>
        <a:lstStyle/>
        <a:p>
          <a:endParaRPr lang="en-US"/>
        </a:p>
      </dgm:t>
    </dgm:pt>
    <dgm:pt modelId="{DFA461AA-4090-475A-9C19-8BF28528BC93}">
      <dgm:prSet phldrT="[Text]"/>
      <dgm:spPr/>
      <dgm:t>
        <a:bodyPr/>
        <a:lstStyle/>
        <a:p>
          <a:r>
            <a:rPr lang="en-US" dirty="0"/>
            <a:t>Process</a:t>
          </a:r>
        </a:p>
      </dgm:t>
    </dgm:pt>
    <dgm:pt modelId="{8B467BCC-CC74-4860-952E-7242DDCFEA1B}" type="parTrans" cxnId="{07AE7A37-2D2E-4166-A47F-8445BD567FF2}">
      <dgm:prSet/>
      <dgm:spPr/>
      <dgm:t>
        <a:bodyPr/>
        <a:lstStyle/>
        <a:p>
          <a:endParaRPr lang="en-US"/>
        </a:p>
      </dgm:t>
    </dgm:pt>
    <dgm:pt modelId="{E092C491-5BF2-44E0-882A-BAE6F0C10014}" type="sibTrans" cxnId="{07AE7A37-2D2E-4166-A47F-8445BD567FF2}">
      <dgm:prSet/>
      <dgm:spPr/>
      <dgm:t>
        <a:bodyPr/>
        <a:lstStyle/>
        <a:p>
          <a:endParaRPr lang="en-US"/>
        </a:p>
      </dgm:t>
    </dgm:pt>
    <dgm:pt modelId="{5F3777D6-A13B-455B-AFC5-7739FED95A83}">
      <dgm:prSet phldrT="[Text]"/>
      <dgm:spPr/>
      <dgm:t>
        <a:bodyPr/>
        <a:lstStyle/>
        <a:p>
          <a:r>
            <a:rPr lang="en-US" dirty="0"/>
            <a:t>Platform (compute, storage)</a:t>
          </a:r>
        </a:p>
      </dgm:t>
    </dgm:pt>
    <dgm:pt modelId="{5A0AB4F1-A0CA-42EC-8AD8-F832156AE928}" type="parTrans" cxnId="{6C40E936-AD2D-4BA1-8C90-62D318CDC116}">
      <dgm:prSet/>
      <dgm:spPr/>
      <dgm:t>
        <a:bodyPr/>
        <a:lstStyle/>
        <a:p>
          <a:endParaRPr lang="en-US"/>
        </a:p>
      </dgm:t>
    </dgm:pt>
    <dgm:pt modelId="{E3F13C6A-7F9D-417D-8214-F0FBADEFD4EB}" type="sibTrans" cxnId="{6C40E936-AD2D-4BA1-8C90-62D318CDC116}">
      <dgm:prSet/>
      <dgm:spPr/>
      <dgm:t>
        <a:bodyPr/>
        <a:lstStyle/>
        <a:p>
          <a:endParaRPr lang="en-US"/>
        </a:p>
      </dgm:t>
    </dgm:pt>
    <dgm:pt modelId="{3A303AF1-5391-46B6-A131-5FF73A64C2D8}">
      <dgm:prSet phldrT="[Text]"/>
      <dgm:spPr/>
      <dgm:t>
        <a:bodyPr/>
        <a:lstStyle/>
        <a:p>
          <a:r>
            <a:rPr lang="en-US" b="1" dirty="0"/>
            <a:t>Tools</a:t>
          </a:r>
          <a:r>
            <a:rPr lang="en-US" dirty="0"/>
            <a:t> </a:t>
          </a:r>
        </a:p>
        <a:p>
          <a:r>
            <a:rPr lang="en-US" dirty="0"/>
            <a:t>(algos, IDEs, workbench)</a:t>
          </a:r>
        </a:p>
      </dgm:t>
    </dgm:pt>
    <dgm:pt modelId="{3206CB2D-BD78-44C2-8E1B-B50B8E9167CC}" type="parTrans" cxnId="{D4D4DE96-9F25-48D1-B72B-EFF139B534CC}">
      <dgm:prSet/>
      <dgm:spPr/>
      <dgm:t>
        <a:bodyPr/>
        <a:lstStyle/>
        <a:p>
          <a:endParaRPr lang="en-US"/>
        </a:p>
      </dgm:t>
    </dgm:pt>
    <dgm:pt modelId="{C8F1981C-3B8A-4924-A71D-47665E720EDA}" type="sibTrans" cxnId="{D4D4DE96-9F25-48D1-B72B-EFF139B534CC}">
      <dgm:prSet/>
      <dgm:spPr/>
      <dgm:t>
        <a:bodyPr/>
        <a:lstStyle/>
        <a:p>
          <a:endParaRPr lang="en-US"/>
        </a:p>
      </dgm:t>
    </dgm:pt>
    <dgm:pt modelId="{D650BAA5-1C21-4715-8A39-9AD3AC282A87}" type="pres">
      <dgm:prSet presAssocID="{8EF13657-7A6A-4C8E-96A3-32B0D779FC52}" presName="cycle" presStyleCnt="0">
        <dgm:presLayoutVars>
          <dgm:dir/>
          <dgm:resizeHandles val="exact"/>
        </dgm:presLayoutVars>
      </dgm:prSet>
      <dgm:spPr/>
    </dgm:pt>
    <dgm:pt modelId="{D1055394-5399-40BC-8913-D686AB31185D}" type="pres">
      <dgm:prSet presAssocID="{DFA461AA-4090-475A-9C19-8BF28528BC93}" presName="node" presStyleLbl="node1" presStyleIdx="0" presStyleCnt="3">
        <dgm:presLayoutVars>
          <dgm:bulletEnabled val="1"/>
        </dgm:presLayoutVars>
      </dgm:prSet>
      <dgm:spPr/>
    </dgm:pt>
    <dgm:pt modelId="{BF1855CB-B4A2-4BD9-BE35-8B5BA321A13C}" type="pres">
      <dgm:prSet presAssocID="{DFA461AA-4090-475A-9C19-8BF28528BC93}" presName="spNode" presStyleCnt="0"/>
      <dgm:spPr/>
    </dgm:pt>
    <dgm:pt modelId="{33E60EA8-EAEF-4E32-95C7-FC0B76E67D5A}" type="pres">
      <dgm:prSet presAssocID="{E092C491-5BF2-44E0-882A-BAE6F0C10014}" presName="sibTrans" presStyleLbl="sibTrans1D1" presStyleIdx="0" presStyleCnt="3"/>
      <dgm:spPr/>
    </dgm:pt>
    <dgm:pt modelId="{6E281D67-E839-48D0-AAAE-0C19DF27574A}" type="pres">
      <dgm:prSet presAssocID="{5F3777D6-A13B-455B-AFC5-7739FED95A83}" presName="node" presStyleLbl="node1" presStyleIdx="1" presStyleCnt="3">
        <dgm:presLayoutVars>
          <dgm:bulletEnabled val="1"/>
        </dgm:presLayoutVars>
      </dgm:prSet>
      <dgm:spPr/>
    </dgm:pt>
    <dgm:pt modelId="{D47B74CB-D82B-4361-9ED8-5012E7D9D814}" type="pres">
      <dgm:prSet presAssocID="{5F3777D6-A13B-455B-AFC5-7739FED95A83}" presName="spNode" presStyleCnt="0"/>
      <dgm:spPr/>
    </dgm:pt>
    <dgm:pt modelId="{FAA68484-7039-4CDB-AFA4-7EED96E8F0F9}" type="pres">
      <dgm:prSet presAssocID="{E3F13C6A-7F9D-417D-8214-F0FBADEFD4EB}" presName="sibTrans" presStyleLbl="sibTrans1D1" presStyleIdx="1" presStyleCnt="3"/>
      <dgm:spPr/>
    </dgm:pt>
    <dgm:pt modelId="{10461319-D27E-41E0-9294-591D7B6FC9B5}" type="pres">
      <dgm:prSet presAssocID="{3A303AF1-5391-46B6-A131-5FF73A64C2D8}" presName="node" presStyleLbl="node1" presStyleIdx="2" presStyleCnt="3">
        <dgm:presLayoutVars>
          <dgm:bulletEnabled val="1"/>
        </dgm:presLayoutVars>
      </dgm:prSet>
      <dgm:spPr/>
    </dgm:pt>
    <dgm:pt modelId="{C095D32F-F82A-4926-859F-D863EB30124F}" type="pres">
      <dgm:prSet presAssocID="{3A303AF1-5391-46B6-A131-5FF73A64C2D8}" presName="spNode" presStyleCnt="0"/>
      <dgm:spPr/>
    </dgm:pt>
    <dgm:pt modelId="{60AB9A22-53F6-4D22-8DC3-F147D5D8CD23}" type="pres">
      <dgm:prSet presAssocID="{C8F1981C-3B8A-4924-A71D-47665E720EDA}" presName="sibTrans" presStyleLbl="sibTrans1D1" presStyleIdx="2" presStyleCnt="3"/>
      <dgm:spPr/>
    </dgm:pt>
  </dgm:ptLst>
  <dgm:cxnLst>
    <dgm:cxn modelId="{83B5622A-EE58-40DF-A384-AC87EC743738}" type="presOf" srcId="{E092C491-5BF2-44E0-882A-BAE6F0C10014}" destId="{33E60EA8-EAEF-4E32-95C7-FC0B76E67D5A}" srcOrd="0" destOrd="0" presId="urn:microsoft.com/office/officeart/2005/8/layout/cycle6"/>
    <dgm:cxn modelId="{6C40E936-AD2D-4BA1-8C90-62D318CDC116}" srcId="{8EF13657-7A6A-4C8E-96A3-32B0D779FC52}" destId="{5F3777D6-A13B-455B-AFC5-7739FED95A83}" srcOrd="1" destOrd="0" parTransId="{5A0AB4F1-A0CA-42EC-8AD8-F832156AE928}" sibTransId="{E3F13C6A-7F9D-417D-8214-F0FBADEFD4EB}"/>
    <dgm:cxn modelId="{07AE7A37-2D2E-4166-A47F-8445BD567FF2}" srcId="{8EF13657-7A6A-4C8E-96A3-32B0D779FC52}" destId="{DFA461AA-4090-475A-9C19-8BF28528BC93}" srcOrd="0" destOrd="0" parTransId="{8B467BCC-CC74-4860-952E-7242DDCFEA1B}" sibTransId="{E092C491-5BF2-44E0-882A-BAE6F0C10014}"/>
    <dgm:cxn modelId="{9A05D467-A9C9-4AD1-9566-2F2A42C48E33}" type="presOf" srcId="{8EF13657-7A6A-4C8E-96A3-32B0D779FC52}" destId="{D650BAA5-1C21-4715-8A39-9AD3AC282A87}" srcOrd="0" destOrd="0" presId="urn:microsoft.com/office/officeart/2005/8/layout/cycle6"/>
    <dgm:cxn modelId="{43903988-8922-45FF-B93F-6366E6C00EAE}" type="presOf" srcId="{E3F13C6A-7F9D-417D-8214-F0FBADEFD4EB}" destId="{FAA68484-7039-4CDB-AFA4-7EED96E8F0F9}" srcOrd="0" destOrd="0" presId="urn:microsoft.com/office/officeart/2005/8/layout/cycle6"/>
    <dgm:cxn modelId="{D4D4DE96-9F25-48D1-B72B-EFF139B534CC}" srcId="{8EF13657-7A6A-4C8E-96A3-32B0D779FC52}" destId="{3A303AF1-5391-46B6-A131-5FF73A64C2D8}" srcOrd="2" destOrd="0" parTransId="{3206CB2D-BD78-44C2-8E1B-B50B8E9167CC}" sibTransId="{C8F1981C-3B8A-4924-A71D-47665E720EDA}"/>
    <dgm:cxn modelId="{E619D49F-C953-4E3E-A311-E7F91AFF0F8F}" type="presOf" srcId="{DFA461AA-4090-475A-9C19-8BF28528BC93}" destId="{D1055394-5399-40BC-8913-D686AB31185D}" srcOrd="0" destOrd="0" presId="urn:microsoft.com/office/officeart/2005/8/layout/cycle6"/>
    <dgm:cxn modelId="{BE2CADB2-9A17-4763-9BA9-8771DB2A9B66}" type="presOf" srcId="{5F3777D6-A13B-455B-AFC5-7739FED95A83}" destId="{6E281D67-E839-48D0-AAAE-0C19DF27574A}" srcOrd="0" destOrd="0" presId="urn:microsoft.com/office/officeart/2005/8/layout/cycle6"/>
    <dgm:cxn modelId="{17B9B3B2-07FE-4929-B5B4-F0EFC07E43E3}" type="presOf" srcId="{3A303AF1-5391-46B6-A131-5FF73A64C2D8}" destId="{10461319-D27E-41E0-9294-591D7B6FC9B5}" srcOrd="0" destOrd="0" presId="urn:microsoft.com/office/officeart/2005/8/layout/cycle6"/>
    <dgm:cxn modelId="{74BF10EF-E6AC-4226-A30A-6B3AE5F41A5D}" type="presOf" srcId="{C8F1981C-3B8A-4924-A71D-47665E720EDA}" destId="{60AB9A22-53F6-4D22-8DC3-F147D5D8CD23}" srcOrd="0" destOrd="0" presId="urn:microsoft.com/office/officeart/2005/8/layout/cycle6"/>
    <dgm:cxn modelId="{9F42D31F-571E-40B2-AD44-DCD17852F997}" type="presParOf" srcId="{D650BAA5-1C21-4715-8A39-9AD3AC282A87}" destId="{D1055394-5399-40BC-8913-D686AB31185D}" srcOrd="0" destOrd="0" presId="urn:microsoft.com/office/officeart/2005/8/layout/cycle6"/>
    <dgm:cxn modelId="{1BF26C82-55B0-4EF1-9266-376C0F3DDF24}" type="presParOf" srcId="{D650BAA5-1C21-4715-8A39-9AD3AC282A87}" destId="{BF1855CB-B4A2-4BD9-BE35-8B5BA321A13C}" srcOrd="1" destOrd="0" presId="urn:microsoft.com/office/officeart/2005/8/layout/cycle6"/>
    <dgm:cxn modelId="{08BA8EF1-A2C0-4541-AFC0-795E1D718271}" type="presParOf" srcId="{D650BAA5-1C21-4715-8A39-9AD3AC282A87}" destId="{33E60EA8-EAEF-4E32-95C7-FC0B76E67D5A}" srcOrd="2" destOrd="0" presId="urn:microsoft.com/office/officeart/2005/8/layout/cycle6"/>
    <dgm:cxn modelId="{A94E56AF-3B1E-4323-A19D-B3EEE4674B2E}" type="presParOf" srcId="{D650BAA5-1C21-4715-8A39-9AD3AC282A87}" destId="{6E281D67-E839-48D0-AAAE-0C19DF27574A}" srcOrd="3" destOrd="0" presId="urn:microsoft.com/office/officeart/2005/8/layout/cycle6"/>
    <dgm:cxn modelId="{059DCBC8-1288-4762-86E9-67126E8A46D8}" type="presParOf" srcId="{D650BAA5-1C21-4715-8A39-9AD3AC282A87}" destId="{D47B74CB-D82B-4361-9ED8-5012E7D9D814}" srcOrd="4" destOrd="0" presId="urn:microsoft.com/office/officeart/2005/8/layout/cycle6"/>
    <dgm:cxn modelId="{59418F2C-8776-4F29-A422-E2F691773225}" type="presParOf" srcId="{D650BAA5-1C21-4715-8A39-9AD3AC282A87}" destId="{FAA68484-7039-4CDB-AFA4-7EED96E8F0F9}" srcOrd="5" destOrd="0" presId="urn:microsoft.com/office/officeart/2005/8/layout/cycle6"/>
    <dgm:cxn modelId="{F005B6AF-265E-4B8C-9BAD-CB472FA50A63}" type="presParOf" srcId="{D650BAA5-1C21-4715-8A39-9AD3AC282A87}" destId="{10461319-D27E-41E0-9294-591D7B6FC9B5}" srcOrd="6" destOrd="0" presId="urn:microsoft.com/office/officeart/2005/8/layout/cycle6"/>
    <dgm:cxn modelId="{4458B03D-8443-4452-A06A-A73F8C9E255B}" type="presParOf" srcId="{D650BAA5-1C21-4715-8A39-9AD3AC282A87}" destId="{C095D32F-F82A-4926-859F-D863EB30124F}" srcOrd="7" destOrd="0" presId="urn:microsoft.com/office/officeart/2005/8/layout/cycle6"/>
    <dgm:cxn modelId="{83F47AD3-11BD-439F-A8CF-7BD8183B74CD}" type="presParOf" srcId="{D650BAA5-1C21-4715-8A39-9AD3AC282A87}" destId="{60AB9A22-53F6-4D22-8DC3-F147D5D8CD23}"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55394-5399-40BC-8913-D686AB31185D}">
      <dsp:nvSpPr>
        <dsp:cNvPr id="0" name=""/>
        <dsp:cNvSpPr/>
      </dsp:nvSpPr>
      <dsp:spPr>
        <a:xfrm>
          <a:off x="1771847" y="598"/>
          <a:ext cx="1929522" cy="1254189"/>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Process</a:t>
          </a:r>
        </a:p>
      </dsp:txBody>
      <dsp:txXfrm>
        <a:off x="1833071" y="61822"/>
        <a:ext cx="1807074" cy="1131741"/>
      </dsp:txXfrm>
    </dsp:sp>
    <dsp:sp modelId="{33E60EA8-EAEF-4E32-95C7-FC0B76E67D5A}">
      <dsp:nvSpPr>
        <dsp:cNvPr id="0" name=""/>
        <dsp:cNvSpPr/>
      </dsp:nvSpPr>
      <dsp:spPr>
        <a:xfrm>
          <a:off x="1063844" y="627693"/>
          <a:ext cx="3345528" cy="3345528"/>
        </a:xfrm>
        <a:custGeom>
          <a:avLst/>
          <a:gdLst/>
          <a:ahLst/>
          <a:cxnLst/>
          <a:rect l="0" t="0" r="0" b="0"/>
          <a:pathLst>
            <a:path>
              <a:moveTo>
                <a:pt x="2651543" y="316249"/>
              </a:moveTo>
              <a:arcTo wR="1672764" hR="1672764" stAng="18348717" swAng="364713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281D67-E839-48D0-AAAE-0C19DF27574A}">
      <dsp:nvSpPr>
        <dsp:cNvPr id="0" name=""/>
        <dsp:cNvSpPr/>
      </dsp:nvSpPr>
      <dsp:spPr>
        <a:xfrm>
          <a:off x="3220503" y="2509745"/>
          <a:ext cx="1929522" cy="1254189"/>
        </a:xfrm>
        <a:prstGeom prst="roundRect">
          <a:avLst/>
        </a:prstGeom>
        <a:solidFill>
          <a:schemeClr val="accent4">
            <a:hueOff val="-6195349"/>
            <a:satOff val="-50000"/>
            <a:lumOff val="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Platform (compute, storage)</a:t>
          </a:r>
        </a:p>
      </dsp:txBody>
      <dsp:txXfrm>
        <a:off x="3281727" y="2570969"/>
        <a:ext cx="1807074" cy="1131741"/>
      </dsp:txXfrm>
    </dsp:sp>
    <dsp:sp modelId="{FAA68484-7039-4CDB-AFA4-7EED96E8F0F9}">
      <dsp:nvSpPr>
        <dsp:cNvPr id="0" name=""/>
        <dsp:cNvSpPr/>
      </dsp:nvSpPr>
      <dsp:spPr>
        <a:xfrm>
          <a:off x="1063844" y="627693"/>
          <a:ext cx="3345528" cy="3345528"/>
        </a:xfrm>
        <a:custGeom>
          <a:avLst/>
          <a:gdLst/>
          <a:ahLst/>
          <a:cxnLst/>
          <a:rect l="0" t="0" r="0" b="0"/>
          <a:pathLst>
            <a:path>
              <a:moveTo>
                <a:pt x="2468720" y="3144020"/>
              </a:moveTo>
              <a:arcTo wR="1672764" hR="1672764" stAng="3695185" swAng="3409630"/>
            </a:path>
          </a:pathLst>
        </a:custGeom>
        <a:noFill/>
        <a:ln w="9525" cap="flat" cmpd="sng" algn="ctr">
          <a:solidFill>
            <a:schemeClr val="accent4">
              <a:hueOff val="-6195349"/>
              <a:satOff val="-50000"/>
              <a:lumOff val="1471"/>
              <a:alphaOff val="0"/>
            </a:schemeClr>
          </a:solidFill>
          <a:prstDash val="solid"/>
        </a:ln>
        <a:effectLst/>
      </dsp:spPr>
      <dsp:style>
        <a:lnRef idx="1">
          <a:scrgbClr r="0" g="0" b="0"/>
        </a:lnRef>
        <a:fillRef idx="0">
          <a:scrgbClr r="0" g="0" b="0"/>
        </a:fillRef>
        <a:effectRef idx="0">
          <a:scrgbClr r="0" g="0" b="0"/>
        </a:effectRef>
        <a:fontRef idx="minor"/>
      </dsp:style>
    </dsp:sp>
    <dsp:sp modelId="{10461319-D27E-41E0-9294-591D7B6FC9B5}">
      <dsp:nvSpPr>
        <dsp:cNvPr id="0" name=""/>
        <dsp:cNvSpPr/>
      </dsp:nvSpPr>
      <dsp:spPr>
        <a:xfrm>
          <a:off x="323190" y="2509745"/>
          <a:ext cx="1929522" cy="1254189"/>
        </a:xfrm>
        <a:prstGeom prst="roundRect">
          <a:avLst/>
        </a:prstGeom>
        <a:solidFill>
          <a:schemeClr val="accent4">
            <a:hueOff val="-12390699"/>
            <a:satOff val="-100000"/>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Tools</a:t>
          </a:r>
          <a:r>
            <a:rPr lang="en-US" sz="1900" kern="1200" dirty="0"/>
            <a:t> </a:t>
          </a:r>
        </a:p>
        <a:p>
          <a:pPr marL="0" lvl="0" indent="0" algn="ctr" defTabSz="844550">
            <a:lnSpc>
              <a:spcPct val="90000"/>
            </a:lnSpc>
            <a:spcBef>
              <a:spcPct val="0"/>
            </a:spcBef>
            <a:spcAft>
              <a:spcPct val="35000"/>
            </a:spcAft>
            <a:buNone/>
          </a:pPr>
          <a:r>
            <a:rPr lang="en-US" sz="1900" kern="1200" dirty="0"/>
            <a:t>(algos, IDEs, workbench)</a:t>
          </a:r>
        </a:p>
      </dsp:txBody>
      <dsp:txXfrm>
        <a:off x="384414" y="2570969"/>
        <a:ext cx="1807074" cy="1131741"/>
      </dsp:txXfrm>
    </dsp:sp>
    <dsp:sp modelId="{60AB9A22-53F6-4D22-8DC3-F147D5D8CD23}">
      <dsp:nvSpPr>
        <dsp:cNvPr id="0" name=""/>
        <dsp:cNvSpPr/>
      </dsp:nvSpPr>
      <dsp:spPr>
        <a:xfrm>
          <a:off x="1063844" y="627693"/>
          <a:ext cx="3345528" cy="3345528"/>
        </a:xfrm>
        <a:custGeom>
          <a:avLst/>
          <a:gdLst/>
          <a:ahLst/>
          <a:cxnLst/>
          <a:rect l="0" t="0" r="0" b="0"/>
          <a:pathLst>
            <a:path>
              <a:moveTo>
                <a:pt x="11077" y="1864954"/>
              </a:moveTo>
              <a:arcTo wR="1672764" hR="1672764" stAng="10404151" swAng="3647132"/>
            </a:path>
          </a:pathLst>
        </a:custGeom>
        <a:noFill/>
        <a:ln w="9525" cap="flat" cmpd="sng" algn="ctr">
          <a:solidFill>
            <a:schemeClr val="accent4">
              <a:hueOff val="-12390699"/>
              <a:satOff val="-100000"/>
              <a:lumOff val="2941"/>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014BFED-7FEA-4766-AA8D-13C2D0DA8381}" type="datetime8">
              <a:rPr lang="en-US" smtClean="0">
                <a:latin typeface="Segoe UI" pitchFamily="34" charset="0"/>
              </a:rPr>
              <a:t>1/17/2018 9:05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A11C92F7-E87C-485A-BB33-34448ED3971C}" type="datetime8">
              <a:rPr lang="en-US" smtClean="0"/>
              <a:t>1/17/2018 9:04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a:t>
            </a:fld>
            <a:endParaRPr lang="en-US" dirty="0">
              <a:solidFill>
                <a:prstClr val="black"/>
              </a:solidFill>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20725"/>
            <a:ext cx="326707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24</a:t>
            </a:fld>
            <a:endParaRPr lang="en-US" dirty="0">
              <a:solidFill>
                <a:prstClr val="black"/>
              </a:solidFill>
            </a:endParaRPr>
          </a:p>
        </p:txBody>
      </p:sp>
    </p:spTree>
    <p:extLst>
      <p:ext uri="{BB962C8B-B14F-4D97-AF65-F5344CB8AC3E}">
        <p14:creationId xmlns:p14="http://schemas.microsoft.com/office/powerpoint/2010/main" val="224977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C7CB4754-E6B3-49E8-AEEE-D97351DB0394}" type="slidenum">
              <a:rPr lang="en-US">
                <a:solidFill>
                  <a:prstClr val="black"/>
                </a:solidFill>
                <a:latin typeface="Calibri" panose="020F0502020204030204"/>
              </a:rPr>
              <a:pPr defTabSz="966612">
                <a:def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2065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Build and deploy everywhere, cloud, on-prem, edge, in-data</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Compliant &amp; secure global clouds</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59468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28</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33150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615612"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29</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Increase collaboration and sharing with notebooks and Git</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Never lose anything with version control &amp; reproducibility</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405794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any framework or library and the most popular languages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Faster, easier training on industry leading Spark</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39732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33</a:t>
            </a:fld>
            <a:endParaRPr lang="en-US" dirty="0">
              <a:solidFill>
                <a:prstClr val="black"/>
              </a:solidFill>
            </a:endParaRPr>
          </a:p>
        </p:txBody>
      </p:sp>
    </p:spTree>
    <p:extLst>
      <p:ext uri="{BB962C8B-B14F-4D97-AF65-F5344CB8AC3E}">
        <p14:creationId xmlns:p14="http://schemas.microsoft.com/office/powerpoint/2010/main" val="309213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49C2287-ECD0-4A55-9234-8A285F924AD2}" type="datetime8">
              <a:rPr lang="en-US">
                <a:solidFill>
                  <a:prstClr val="black"/>
                </a:solidFill>
              </a:rPr>
              <a:pPr defTabSz="986002">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34</a:t>
            </a:fld>
            <a:endParaRPr lang="en-US" dirty="0">
              <a:solidFill>
                <a:prstClr val="black"/>
              </a:solidFill>
            </a:endParaRPr>
          </a:p>
        </p:txBody>
      </p:sp>
    </p:spTree>
    <p:extLst>
      <p:ext uri="{BB962C8B-B14F-4D97-AF65-F5344CB8AC3E}">
        <p14:creationId xmlns:p14="http://schemas.microsoft.com/office/powerpoint/2010/main" val="426587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1C92F7-E87C-485A-BB33-34448ED3971C}"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38</a:t>
            </a:fld>
            <a:endParaRPr lang="en-US" dirty="0">
              <a:solidFill>
                <a:prstClr val="black"/>
              </a:solidFill>
            </a:endParaRPr>
          </a:p>
        </p:txBody>
      </p:sp>
    </p:spTree>
    <p:extLst>
      <p:ext uri="{BB962C8B-B14F-4D97-AF65-F5344CB8AC3E}">
        <p14:creationId xmlns:p14="http://schemas.microsoft.com/office/powerpoint/2010/main" val="375308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1/17/2018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0.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2.xml"/><Relationship Id="rId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image" Target="../media/image11.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3181016" y="6088062"/>
            <a:ext cx="60918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75000"/>
                  </a:schemeClr>
                </a:solidFill>
              </a:rPr>
              <a:t>Deck available @: 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731837" y="477799"/>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55638" y="1734130"/>
            <a:ext cx="5943600"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graphicFrame>
        <p:nvGraphicFramePr>
          <p:cNvPr id="5" name="Diagram 4">
            <a:extLst>
              <a:ext uri="{FF2B5EF4-FFF2-40B4-BE49-F238E27FC236}">
                <a16:creationId xmlns:a16="http://schemas.microsoft.com/office/drawing/2014/main" id="{92F503D8-BAB7-420E-93B6-2C6B31317232}"/>
              </a:ext>
            </a:extLst>
          </p:cNvPr>
          <p:cNvGraphicFramePr/>
          <p:nvPr>
            <p:extLst>
              <p:ext uri="{D42A27DB-BD31-4B8C-83A1-F6EECF244321}">
                <p14:modId xmlns:p14="http://schemas.microsoft.com/office/powerpoint/2010/main" val="466962677"/>
              </p:ext>
            </p:extLst>
          </p:nvPr>
        </p:nvGraphicFramePr>
        <p:xfrm>
          <a:off x="6676936" y="1426768"/>
          <a:ext cx="5473217" cy="4205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a:t>
            </a:r>
          </a:p>
          <a:p>
            <a:pPr lvl="1"/>
            <a:r>
              <a:rPr lang="en-US" sz="2400" dirty="0">
                <a:solidFill>
                  <a:schemeClr val="bg2">
                    <a:lumMod val="25000"/>
                  </a:schemeClr>
                </a:solidFill>
                <a:latin typeface="+mj-lt"/>
              </a:rPr>
              <a:t>…</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80237" y="1197066"/>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a:solidFill>
                  <a:schemeClr val="bg2">
                    <a:lumMod val="25000"/>
                  </a:schemeClr>
                </a:solidFill>
                <a:latin typeface="+mj-lt"/>
              </a:rPr>
              <a:t>BlueGranite</a:t>
            </a: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192" y="2887662"/>
            <a:ext cx="8500115" cy="794064"/>
          </a:xfrm>
        </p:spPr>
        <p:txBody>
          <a:bodyPr/>
          <a:lstStyle/>
          <a:p>
            <a:r>
              <a:rPr lang="en-US" sz="4400" dirty="0">
                <a:latin typeface="Segoe UI Semilight" panose="020B0402040204020203" pitchFamily="34" charset="0"/>
                <a:ea typeface="Segoe UI Emoji" panose="020B0502040204020203" pitchFamily="34" charset="0"/>
                <a:cs typeface="Segoe UI Semilight" panose="020B0402040204020203" pitchFamily="34" charset="0"/>
              </a:rPr>
              <a:t>Azure Machine Learning (AML)</a:t>
            </a:r>
            <a:endParaRPr lang="en-US" sz="32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5D409CC4-CBBF-4C25-88BA-A3B132BBB09B}"/>
              </a:ext>
            </a:extLst>
          </p:cNvPr>
          <p:cNvSpPr/>
          <p:nvPr/>
        </p:nvSpPr>
        <p:spPr>
          <a:xfrm>
            <a:off x="795089" y="3681726"/>
            <a:ext cx="8259006" cy="461665"/>
          </a:xfrm>
          <a:prstGeom prst="rect">
            <a:avLst/>
          </a:prstGeom>
        </p:spPr>
        <p:txBody>
          <a:bodyPr wrap="square">
            <a:spAutoFit/>
          </a:bodyPr>
          <a:lstStyle/>
          <a:p>
            <a:pPr lvl="0"/>
            <a:r>
              <a:rPr lang="en-US" sz="2400" dirty="0">
                <a:solidFill>
                  <a:srgbClr val="99FF66"/>
                </a:solidFill>
              </a:rPr>
              <a:t>https://docs.microsoft.com/azure/machine-learning/preview</a:t>
            </a:r>
            <a:endParaRPr kumimoji="0" lang="en-US" sz="2400" b="0" i="0" u="none" strike="noStrike" kern="1200" cap="none" spc="0" normalizeH="0" baseline="0" noProof="0" dirty="0">
              <a:ln>
                <a:noFill/>
              </a:ln>
              <a:solidFill>
                <a:srgbClr val="99FF66"/>
              </a:solidFill>
              <a:effectLst/>
              <a:uLnTx/>
              <a:uFillTx/>
              <a:latin typeface="Segoe UI Semilight"/>
            </a:endParaRPr>
          </a:p>
        </p:txBody>
      </p:sp>
      <p:pic>
        <p:nvPicPr>
          <p:cNvPr id="22" name="Graphic 21">
            <a:extLst>
              <a:ext uri="{FF2B5EF4-FFF2-40B4-BE49-F238E27FC236}">
                <a16:creationId xmlns:a16="http://schemas.microsoft.com/office/drawing/2014/main" id="{141B7CF0-CDEE-474E-A886-1C788AE1B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437" y="2659062"/>
            <a:ext cx="1600200" cy="1600200"/>
          </a:xfrm>
          <a:prstGeom prst="rect">
            <a:avLst/>
          </a:prstGeom>
        </p:spPr>
      </p:pic>
    </p:spTree>
    <p:extLst>
      <p:ext uri="{BB962C8B-B14F-4D97-AF65-F5344CB8AC3E}">
        <p14:creationId xmlns:p14="http://schemas.microsoft.com/office/powerpoint/2010/main" val="39330882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sz="4000" dirty="0">
                <a:solidFill>
                  <a:schemeClr val="accent4">
                    <a:lumMod val="75000"/>
                  </a:schemeClr>
                </a:solidFill>
              </a:rPr>
              <a:t>Bring AI everywhere</a:t>
            </a:r>
          </a:p>
        </p:txBody>
      </p:sp>
      <p:sp>
        <p:nvSpPr>
          <p:cNvPr id="13" name="TextBox 12"/>
          <p:cNvSpPr txBox="1"/>
          <p:nvPr/>
        </p:nvSpPr>
        <p:spPr>
          <a:xfrm>
            <a:off x="8351837"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dirty="0">
                <a:solidFill>
                  <a:srgbClr val="0078D7"/>
                </a:solidFill>
                <a:latin typeface="Segoe UI Semilight" charset="0"/>
                <a:ea typeface="Segoe UI Semilight" charset="0"/>
                <a:cs typeface="Segoe UI Semilight" charset="0"/>
              </a:rPr>
              <a:t>Build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Build, deploy, and </a:t>
            </a:r>
            <a:br>
              <a:rPr lang="en-US" sz="2040" dirty="0">
                <a:solidFill>
                  <a:srgbClr val="0078D7"/>
                </a:solidFill>
                <a:latin typeface="Segoe UI Semilight" charset="0"/>
                <a:ea typeface="Segoe UI Semilight" charset="0"/>
                <a:cs typeface="Segoe UI Semilight" charset="0"/>
              </a:rPr>
            </a:br>
            <a:r>
              <a:rPr lang="en-US" sz="2040" dirty="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80366" y="976024"/>
            <a:ext cx="5815406" cy="401947"/>
          </a:xfrm>
          <a:prstGeom prst="rect">
            <a:avLst/>
          </a:prstGeom>
          <a:noFill/>
        </p:spPr>
        <p:txBody>
          <a:bodyPr wrap="square" lIns="146304" tIns="46630" rIns="93260" bIns="46630" rtlCol="0">
            <a:spAutoFit/>
          </a:bodyPr>
          <a:lstStyle/>
          <a:p>
            <a:pPr defTabSz="932597"/>
            <a:r>
              <a:rPr lang="en-US" sz="2000" spc="100" dirty="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a:solidFill>
            <a:srgbClr val="002060"/>
          </a:solidFill>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a:solidFill>
            <a:srgbClr val="339966"/>
          </a:solidFill>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8" name="TextBox 27">
            <a:extLst>
              <a:ext uri="{FF2B5EF4-FFF2-40B4-BE49-F238E27FC236}">
                <a16:creationId xmlns:a16="http://schemas.microsoft.com/office/drawing/2014/main" id="{41C99E45-FB34-42CF-B067-BD9C86C0E0B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68928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22237" y="107950"/>
            <a:ext cx="5596009" cy="1292662"/>
          </a:xfrm>
        </p:spPr>
        <p:txBody>
          <a:bodyPr/>
          <a:lstStyle/>
          <a:p>
            <a:r>
              <a:rPr lang="en-US" sz="4000" dirty="0">
                <a:solidFill>
                  <a:schemeClr val="accent4">
                    <a:lumMod val="75000"/>
                  </a:schemeClr>
                </a:solidFill>
              </a:rPr>
              <a:t>Build, deploy, </a:t>
            </a:r>
            <a:br>
              <a:rPr lang="en-US" sz="4000" dirty="0">
                <a:solidFill>
                  <a:schemeClr val="accent4">
                    <a:lumMod val="75000"/>
                  </a:schemeClr>
                </a:solidFill>
              </a:rPr>
            </a:br>
            <a:r>
              <a:rPr lang="en-US" sz="4000" dirty="0">
                <a:solidFill>
                  <a:schemeClr val="accent4">
                    <a:lumMod val="75000"/>
                  </a:schemeClr>
                </a:solidFill>
              </a:rPr>
              <a:t>and manage at scale</a:t>
            </a:r>
          </a:p>
        </p:txBody>
      </p:sp>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4294967295"/>
          </p:nvPr>
        </p:nvSpPr>
        <p:spPr>
          <a:xfrm>
            <a:off x="170815" y="1897062"/>
            <a:ext cx="4832489" cy="3877985"/>
          </a:xfrm>
        </p:spPr>
        <p:txBody>
          <a:bodyPr/>
          <a:lstStyle/>
          <a:p>
            <a:r>
              <a:rPr lang="en-US" sz="2000" b="1" dirty="0">
                <a:solidFill>
                  <a:schemeClr val="accent4">
                    <a:lumMod val="75000"/>
                  </a:schemeClr>
                </a:solidFill>
              </a:rPr>
              <a:t>Build and deploy everywhere </a:t>
            </a:r>
            <a:r>
              <a:rPr lang="en-US" sz="2000" dirty="0">
                <a:solidFill>
                  <a:schemeClr val="tx1">
                    <a:lumMod val="50000"/>
                  </a:schemeClr>
                </a:solidFill>
              </a:rPr>
              <a:t>– cloud, </a:t>
            </a:r>
            <a:br>
              <a:rPr lang="en-US" sz="2000" dirty="0">
                <a:solidFill>
                  <a:schemeClr val="tx1">
                    <a:lumMod val="50000"/>
                  </a:schemeClr>
                </a:solidFill>
              </a:rPr>
            </a:br>
            <a:r>
              <a:rPr lang="en-US" sz="2000" dirty="0">
                <a:solidFill>
                  <a:schemeClr val="tx1">
                    <a:lumMod val="50000"/>
                  </a:schemeClr>
                </a:solidFill>
              </a:rPr>
              <a:t>on-premises, edge, and in-data</a:t>
            </a:r>
          </a:p>
          <a:p>
            <a:endParaRPr lang="en-US" sz="2000" dirty="0">
              <a:solidFill>
                <a:schemeClr val="tx1">
                  <a:lumMod val="50000"/>
                </a:schemeClr>
              </a:solidFill>
            </a:endParaRPr>
          </a:p>
          <a:p>
            <a:r>
              <a:rPr lang="en-US" sz="2000" b="1" dirty="0">
                <a:solidFill>
                  <a:schemeClr val="accent4">
                    <a:lumMod val="75000"/>
                  </a:schemeClr>
                </a:solidFill>
              </a:rPr>
              <a:t>Deploy in minutes </a:t>
            </a:r>
            <a:r>
              <a:rPr lang="en-US" sz="2000" dirty="0">
                <a:solidFill>
                  <a:schemeClr val="tx1">
                    <a:lumMod val="50000"/>
                  </a:schemeClr>
                </a:solidFill>
              </a:rPr>
              <a:t>with data driven management and retraining of all your models</a:t>
            </a:r>
          </a:p>
          <a:p>
            <a:endParaRPr lang="en-US" sz="2000" dirty="0">
              <a:solidFill>
                <a:schemeClr val="tx1">
                  <a:lumMod val="50000"/>
                </a:schemeClr>
              </a:solidFill>
            </a:endParaRPr>
          </a:p>
          <a:p>
            <a:r>
              <a:rPr lang="en-US" sz="2000" b="1" dirty="0">
                <a:solidFill>
                  <a:schemeClr val="accent4">
                    <a:lumMod val="75000"/>
                  </a:schemeClr>
                </a:solidFill>
              </a:rPr>
              <a:t>Prototype locally then scale up </a:t>
            </a:r>
            <a:r>
              <a:rPr lang="en-US" sz="2000" dirty="0">
                <a:solidFill>
                  <a:schemeClr val="tx1">
                    <a:lumMod val="50000"/>
                  </a:schemeClr>
                </a:solidFill>
              </a:rPr>
              <a:t>and out with VMs, Spark clusters, and GPUs</a:t>
            </a:r>
          </a:p>
          <a:p>
            <a:endParaRPr lang="en-US" sz="2000" dirty="0">
              <a:solidFill>
                <a:schemeClr val="tx1">
                  <a:lumMod val="50000"/>
                </a:schemeClr>
              </a:solidFill>
            </a:endParaRPr>
          </a:p>
          <a:p>
            <a:r>
              <a:rPr lang="en-US" sz="2000" dirty="0">
                <a:solidFill>
                  <a:schemeClr val="tx1">
                    <a:lumMod val="50000"/>
                  </a:schemeClr>
                </a:solidFill>
              </a:rPr>
              <a:t>Real time, high through-put insights everywhere, including Excel integration</a:t>
            </a:r>
          </a:p>
        </p:txBody>
      </p:sp>
      <p:grpSp>
        <p:nvGrpSpPr>
          <p:cNvPr id="56" name="Group 55"/>
          <p:cNvGrpSpPr/>
          <p:nvPr/>
        </p:nvGrpSpPr>
        <p:grpSpPr>
          <a:xfrm>
            <a:off x="4462119" y="107950"/>
            <a:ext cx="841878" cy="841878"/>
            <a:chOff x="1482598" y="2452914"/>
            <a:chExt cx="1501550" cy="1501550"/>
          </a:xfrm>
          <a:solidFill>
            <a:srgbClr val="002060"/>
          </a:solidFill>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a:ext uri="{FF2B5EF4-FFF2-40B4-BE49-F238E27FC236}">
                <a16:creationId xmlns:a16="http://schemas.microsoft.com/office/drawing/2014/main" id="{25D733AB-387B-4FB2-88CB-883701E6E100}"/>
              </a:ext>
            </a:extLst>
          </p:cNvPr>
          <p:cNvSpPr>
            <a:spLocks noGrp="1"/>
          </p:cNvSpPr>
          <p:nvPr>
            <p:ph type="pic" sz="quarter" idx="10"/>
          </p:nvPr>
        </p:nvSpPr>
        <p:spPr/>
      </p:sp>
      <p:sp>
        <p:nvSpPr>
          <p:cNvPr id="15" name="TextBox 14">
            <a:extLst>
              <a:ext uri="{FF2B5EF4-FFF2-40B4-BE49-F238E27FC236}">
                <a16:creationId xmlns:a16="http://schemas.microsoft.com/office/drawing/2014/main" id="{2018EF6E-18E6-45E7-9B03-BB674D4502D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56366932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668462"/>
            <a:ext cx="5791196" cy="3647152"/>
          </a:xfrm>
          <a:prstGeom prst="rect">
            <a:avLst/>
          </a:prstGeom>
        </p:spPr>
        <p:txBody>
          <a:bodyPr wrap="square" tIns="182880">
            <a:spAutoFit/>
          </a:bodyPr>
          <a:lstStyle/>
          <a:p>
            <a:pPr defTabSz="932239">
              <a:spcBef>
                <a:spcPts val="1800"/>
              </a:spcBef>
              <a:buClr>
                <a:schemeClr val="tx2"/>
              </a:buClr>
            </a:pPr>
            <a:r>
              <a:rPr lang="en-US" b="1" dirty="0">
                <a:solidFill>
                  <a:schemeClr val="accent4">
                    <a:lumMod val="75000"/>
                  </a:schemeClr>
                </a:solidFill>
                <a:cs typeface="Segoe UI Light" panose="020B0502040204020203" pitchFamily="34" charset="0"/>
              </a:rPr>
              <a:t>Deployment and management of models as HTTP services</a:t>
            </a:r>
          </a:p>
          <a:p>
            <a:pPr defTabSz="932239">
              <a:spcBef>
                <a:spcPts val="1800"/>
              </a:spcBef>
              <a:buClr>
                <a:schemeClr val="tx2"/>
              </a:buClr>
            </a:pPr>
            <a:r>
              <a:rPr lang="en-US" b="1" dirty="0">
                <a:solidFill>
                  <a:schemeClr val="accent4">
                    <a:lumMod val="75000"/>
                  </a:schemeClr>
                </a:solidFill>
                <a:cs typeface="Segoe UI Light" panose="020B0502040204020203" pitchFamily="34" charset="0"/>
              </a:rPr>
              <a:t>Container-based hosting </a:t>
            </a:r>
            <a:r>
              <a:rPr lang="en-US" dirty="0">
                <a:cs typeface="Segoe UI Light" panose="020B0502040204020203" pitchFamily="34" charset="0"/>
              </a:rPr>
              <a:t>of real time and batch processing</a:t>
            </a:r>
          </a:p>
          <a:p>
            <a:pPr defTabSz="932239">
              <a:spcBef>
                <a:spcPts val="1800"/>
              </a:spcBef>
              <a:buClr>
                <a:schemeClr val="tx2"/>
              </a:buClr>
            </a:pPr>
            <a:r>
              <a:rPr lang="en-US" dirty="0">
                <a:solidFill>
                  <a:schemeClr val="accent4">
                    <a:lumMod val="75000"/>
                  </a:schemeClr>
                </a:solidFill>
                <a:cs typeface="Segoe UI Light" panose="020B0502040204020203" pitchFamily="34" charset="0"/>
              </a:rPr>
              <a:t>Management and monitoring </a:t>
            </a:r>
            <a:r>
              <a:rPr lang="en-US" dirty="0">
                <a:cs typeface="Segoe UI Light" panose="020B0502040204020203" pitchFamily="34" charset="0"/>
              </a:rPr>
              <a:t>through Azure </a:t>
            </a:r>
            <a:br>
              <a:rPr lang="en-US" dirty="0">
                <a:cs typeface="Segoe UI Light" panose="020B0502040204020203" pitchFamily="34" charset="0"/>
              </a:rPr>
            </a:br>
            <a:r>
              <a:rPr lang="en-US" dirty="0">
                <a:cs typeface="Segoe UI Light" panose="020B0502040204020203" pitchFamily="34" charset="0"/>
              </a:rPr>
              <a:t>(e.g., AppInsights)</a:t>
            </a:r>
          </a:p>
          <a:p>
            <a:pPr defTabSz="932239">
              <a:spcBef>
                <a:spcPts val="1800"/>
              </a:spcBef>
              <a:buClr>
                <a:schemeClr val="tx2"/>
              </a:buClr>
            </a:pPr>
            <a:r>
              <a:rPr lang="en-US" dirty="0">
                <a:cs typeface="Segoe UI Light" panose="020B0502040204020203" pitchFamily="34" charset="0"/>
              </a:rPr>
              <a:t>First class </a:t>
            </a:r>
            <a:r>
              <a:rPr lang="en-US" dirty="0">
                <a:solidFill>
                  <a:schemeClr val="accent4">
                    <a:lumMod val="75000"/>
                  </a:schemeClr>
                </a:solidFill>
                <a:cs typeface="Segoe UI Light" panose="020B0502040204020203" pitchFamily="34" charset="0"/>
              </a:rPr>
              <a:t>support for SparkML, Python, CNTK, TF, TLC, R</a:t>
            </a:r>
            <a:r>
              <a:rPr lang="en-US" dirty="0">
                <a:cs typeface="Segoe UI Light" panose="020B0502040204020203" pitchFamily="34" charset="0"/>
              </a:rPr>
              <a:t>, extensible to support others (Caffe, MXnet)</a:t>
            </a:r>
          </a:p>
          <a:p>
            <a:pPr defTabSz="932239">
              <a:spcBef>
                <a:spcPts val="1800"/>
              </a:spcBef>
              <a:buClr>
                <a:schemeClr val="tx2"/>
              </a:buClr>
            </a:pPr>
            <a:r>
              <a:rPr lang="en-US" dirty="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81456" y="2049462"/>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a:solidFill>
            <a:srgbClr val="002060"/>
          </a:solidFill>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a:grpFill/>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a:grpFill/>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a:xfrm>
            <a:off x="350837" y="321673"/>
            <a:ext cx="5714998" cy="917575"/>
          </a:xfrm>
        </p:spPr>
        <p:txBody>
          <a:bodyPr/>
          <a:lstStyle/>
          <a:p>
            <a:r>
              <a:rPr lang="en-US" sz="4000" kern="0" spc="50" dirty="0">
                <a:solidFill>
                  <a:srgbClr val="0078D7"/>
                </a:solidFill>
                <a:latin typeface="Segoe UI Semilight" charset="0"/>
                <a:ea typeface="Segoe UI Semilight" charset="0"/>
                <a:cs typeface="Segoe UI Semilight" charset="0"/>
              </a:rPr>
              <a:t>Manage models</a:t>
            </a:r>
          </a:p>
        </p:txBody>
      </p:sp>
      <p:sp>
        <p:nvSpPr>
          <p:cNvPr id="15" name="TextBox 14">
            <a:extLst>
              <a:ext uri="{FF2B5EF4-FFF2-40B4-BE49-F238E27FC236}">
                <a16:creationId xmlns:a16="http://schemas.microsoft.com/office/drawing/2014/main" id="{3E50B8E7-59D9-416E-8200-A5D73AEF97B1}"/>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873629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2196" y="-60325"/>
            <a:ext cx="5229645" cy="1846659"/>
          </a:xfrm>
        </p:spPr>
        <p:txBody>
          <a:bodyPr/>
          <a:lstStyle/>
          <a:p>
            <a:r>
              <a:rPr lang="en-US" sz="4000" dirty="0">
                <a:solidFill>
                  <a:schemeClr val="accent4">
                    <a:lumMod val="75000"/>
                  </a:schemeClr>
                </a:solidFill>
              </a:rPr>
              <a:t>Boost productivity </a:t>
            </a:r>
            <a:br>
              <a:rPr lang="en-US" sz="4000" dirty="0">
                <a:solidFill>
                  <a:schemeClr val="accent4">
                    <a:lumMod val="75000"/>
                  </a:schemeClr>
                </a:solidFill>
              </a:rPr>
            </a:br>
            <a:r>
              <a:rPr lang="en-US" sz="4000" dirty="0">
                <a:solidFill>
                  <a:schemeClr val="accent4">
                    <a:lumMod val="75000"/>
                  </a:schemeClr>
                </a:solidFill>
              </a:rPr>
              <a:t>with agile development</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57" b="5757"/>
          <a:stretch>
            <a:fillRect/>
          </a:stretch>
        </p:blipFill>
        <p:spPr/>
      </p:pic>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4294967295"/>
          </p:nvPr>
        </p:nvSpPr>
        <p:spPr>
          <a:xfrm>
            <a:off x="24225" y="1914921"/>
            <a:ext cx="5473700" cy="4154984"/>
          </a:xfrm>
        </p:spPr>
        <p:txBody>
          <a:bodyPr/>
          <a:lstStyle/>
          <a:p>
            <a:r>
              <a:rPr lang="en-US" sz="2000" dirty="0"/>
              <a:t>Spend more time modeling and less time prepping with built-in intelligent data wrangling </a:t>
            </a:r>
          </a:p>
          <a:p>
            <a:endParaRPr lang="en-US" sz="2000" dirty="0"/>
          </a:p>
          <a:p>
            <a:r>
              <a:rPr lang="en-US" sz="2000" dirty="0"/>
              <a:t>Increase </a:t>
            </a:r>
            <a:r>
              <a:rPr lang="en-US" sz="2000" dirty="0">
                <a:solidFill>
                  <a:schemeClr val="accent4">
                    <a:lumMod val="75000"/>
                  </a:schemeClr>
                </a:solidFill>
              </a:rPr>
              <a:t>collaboration and sharing with notebooks and Git</a:t>
            </a:r>
          </a:p>
          <a:p>
            <a:endParaRPr lang="en-US" sz="2000" dirty="0"/>
          </a:p>
          <a:p>
            <a:r>
              <a:rPr lang="en-US" sz="2000" dirty="0"/>
              <a:t>Avoid losing anything with </a:t>
            </a:r>
            <a:r>
              <a:rPr lang="en-US" sz="2000" dirty="0">
                <a:solidFill>
                  <a:schemeClr val="accent4">
                    <a:lumMod val="75000"/>
                  </a:schemeClr>
                </a:solidFill>
              </a:rPr>
              <a:t>version control and reproducibility</a:t>
            </a:r>
          </a:p>
          <a:p>
            <a:endParaRPr lang="en-US" sz="2000" dirty="0"/>
          </a:p>
          <a:p>
            <a:r>
              <a:rPr lang="en-US" sz="2000" dirty="0"/>
              <a:t>Know the best performing models with </a:t>
            </a:r>
            <a:r>
              <a:rPr lang="en-US" sz="2000" dirty="0">
                <a:solidFill>
                  <a:schemeClr val="accent4">
                    <a:lumMod val="75000"/>
                  </a:schemeClr>
                </a:solidFill>
              </a:rPr>
              <a:t>metrics, lineage, run history, asset management</a:t>
            </a:r>
            <a:r>
              <a:rPr lang="en-US" sz="2000" dirty="0"/>
              <a:t>, and more</a:t>
            </a:r>
          </a:p>
        </p:txBody>
      </p:sp>
      <p:grpSp>
        <p:nvGrpSpPr>
          <p:cNvPr id="15" name="Group 14"/>
          <p:cNvGrpSpPr/>
          <p:nvPr/>
        </p:nvGrpSpPr>
        <p:grpSpPr>
          <a:xfrm>
            <a:off x="4465637" y="68262"/>
            <a:ext cx="841878" cy="841878"/>
            <a:chOff x="5464695" y="2452914"/>
            <a:chExt cx="1501550" cy="1501550"/>
          </a:xfrm>
          <a:solidFill>
            <a:srgbClr val="339966"/>
          </a:solidFill>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5" name="TextBox 24">
            <a:extLst>
              <a:ext uri="{FF2B5EF4-FFF2-40B4-BE49-F238E27FC236}">
                <a16:creationId xmlns:a16="http://schemas.microsoft.com/office/drawing/2014/main" id="{78EE00A6-7C47-4765-86B4-2FC1588B59E7}"/>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30145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03646" y="144462"/>
            <a:ext cx="4371494" cy="1292662"/>
          </a:xfrm>
        </p:spPr>
        <p:txBody>
          <a:bodyPr/>
          <a:lstStyle/>
          <a:p>
            <a:r>
              <a:rPr lang="en-US" sz="4000" dirty="0">
                <a:solidFill>
                  <a:schemeClr val="accent4">
                    <a:lumMod val="75000"/>
                  </a:schemeClr>
                </a:solidFill>
              </a:rPr>
              <a:t>Build with tools and platforms you know</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49" b="5749"/>
          <a:stretch>
            <a:fillRect/>
          </a:stretch>
        </p:blipFill>
        <p:spPr/>
      </p:pic>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4294967295"/>
          </p:nvPr>
        </p:nvSpPr>
        <p:spPr>
          <a:xfrm>
            <a:off x="66925" y="1525219"/>
            <a:ext cx="5374390" cy="4278094"/>
          </a:xfrm>
        </p:spPr>
        <p:txBody>
          <a:bodyPr/>
          <a:lstStyle/>
          <a:p>
            <a:r>
              <a:rPr lang="en-US" sz="2000" dirty="0">
                <a:solidFill>
                  <a:schemeClr val="accent4">
                    <a:lumMod val="75000"/>
                  </a:schemeClr>
                </a:solidFill>
              </a:rPr>
              <a:t>Choose between visual drag-and-drop or code-first authoring</a:t>
            </a:r>
          </a:p>
          <a:p>
            <a:endParaRPr lang="en-US" sz="2000" dirty="0"/>
          </a:p>
          <a:p>
            <a:r>
              <a:rPr lang="en-US" sz="2000" dirty="0"/>
              <a:t>Use </a:t>
            </a:r>
            <a:r>
              <a:rPr lang="en-US" sz="2000" dirty="0">
                <a:solidFill>
                  <a:schemeClr val="accent4">
                    <a:lumMod val="75000"/>
                  </a:schemeClr>
                </a:solidFill>
              </a:rPr>
              <a:t>your favorite IDEs</a:t>
            </a:r>
          </a:p>
          <a:p>
            <a:endParaRPr lang="en-US" sz="2000" dirty="0"/>
          </a:p>
          <a:p>
            <a:r>
              <a:rPr lang="en-US" sz="2000" dirty="0"/>
              <a:t>Call Azure Machine Learning services directly in VS Code*</a:t>
            </a:r>
          </a:p>
          <a:p>
            <a:endParaRPr lang="en-US" sz="2000" dirty="0"/>
          </a:p>
          <a:p>
            <a:r>
              <a:rPr lang="en-US" sz="2000" dirty="0"/>
              <a:t>Build on </a:t>
            </a:r>
            <a:r>
              <a:rPr lang="en-US" sz="2000" dirty="0">
                <a:solidFill>
                  <a:schemeClr val="accent4">
                    <a:lumMod val="75000"/>
                  </a:schemeClr>
                </a:solidFill>
              </a:rPr>
              <a:t>any framework or library with the most popular languages</a:t>
            </a:r>
          </a:p>
          <a:p>
            <a:endParaRPr lang="en-US" sz="2000" dirty="0"/>
          </a:p>
          <a:p>
            <a:r>
              <a:rPr lang="en-US" sz="2000" dirty="0">
                <a:solidFill>
                  <a:schemeClr val="accent4">
                    <a:lumMod val="75000"/>
                  </a:schemeClr>
                </a:solidFill>
              </a:rPr>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251506" y="6621462"/>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dirty="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grpSp>
        <p:nvGrpSpPr>
          <p:cNvPr id="15" name="Group 14"/>
          <p:cNvGrpSpPr/>
          <p:nvPr/>
        </p:nvGrpSpPr>
        <p:grpSpPr>
          <a:xfrm>
            <a:off x="4465637" y="68262"/>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3" name="TextBox 12">
            <a:extLst>
              <a:ext uri="{FF2B5EF4-FFF2-40B4-BE49-F238E27FC236}">
                <a16:creationId xmlns:a16="http://schemas.microsoft.com/office/drawing/2014/main" id="{E4FCE3AE-A2B4-4699-A0B9-9FC35207D87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80302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33</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34</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52628" y="20494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353481"/>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592262"/>
            <a:ext cx="11506200" cy="4893647"/>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(e.g. DSVM)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37</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38</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808037" y="5188489"/>
            <a:ext cx="72405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3">
                    <a:lumMod val="20000"/>
                    <a:lumOff val="80000"/>
                  </a:schemeClr>
                </a:solidFill>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e889e55c-35cf-43c7-aaf4-cf2500919dd8"/>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04e01bb1-6d80-42e9-ae53-416b1e8aa845"/>
    <ds:schemaRef ds:uri="http://www.w3.org/XML/1998/namespace"/>
  </ds:schemaRefs>
</ds:datastoreItem>
</file>

<file path=customXml/itemProps3.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5459</TotalTime>
  <Words>2951</Words>
  <Application>Microsoft Office PowerPoint</Application>
  <PresentationFormat>Custom</PresentationFormat>
  <Paragraphs>490</Paragraphs>
  <Slides>38</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Azure Machine Learning (AML)</vt:lpstr>
      <vt:lpstr>PowerPoint Presentation</vt:lpstr>
      <vt:lpstr>Bring AI everywhere</vt:lpstr>
      <vt:lpstr>Build, deploy,  and manage at scale</vt:lpstr>
      <vt:lpstr>Manage models</vt:lpstr>
      <vt:lpstr>Deploy everywhere</vt:lpstr>
      <vt:lpstr>Boost productivity  with agile development</vt:lpstr>
      <vt:lpstr>Build with tools and platforms you know</vt:lpstr>
      <vt:lpstr>Use what you want</vt:lpstr>
      <vt:lpstr>Using TDSP with AML</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1213</cp:revision>
  <cp:lastPrinted>2018-01-17T17:12:41Z</cp:lastPrinted>
  <dcterms:created xsi:type="dcterms:W3CDTF">2017-09-19T15:24:45Z</dcterms:created>
  <dcterms:modified xsi:type="dcterms:W3CDTF">2018-01-17T17:33:52Z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